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Sergio Trendy" charset="1" panose="00000000000000000000"/>
      <p:regular r:id="rId12"/>
    </p:embeddedFont>
    <p:embeddedFont>
      <p:font typeface="Sergio Trendy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8972">
            <a:off x="11155957" y="3426888"/>
            <a:ext cx="4185950" cy="3265041"/>
          </a:xfrm>
          <a:custGeom>
            <a:avLst/>
            <a:gdLst/>
            <a:ahLst/>
            <a:cxnLst/>
            <a:rect r="r" b="b" t="t" l="l"/>
            <a:pathLst>
              <a:path h="3265041" w="4185950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8564" y="-422244"/>
            <a:ext cx="3492269" cy="5380246"/>
          </a:xfrm>
          <a:custGeom>
            <a:avLst/>
            <a:gdLst/>
            <a:ahLst/>
            <a:cxnLst/>
            <a:rect r="r" b="b" t="t" l="l"/>
            <a:pathLst>
              <a:path h="5380246" w="3492269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3495" y="-943261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75620" y="1499267"/>
            <a:ext cx="1234871" cy="5567040"/>
          </a:xfrm>
          <a:custGeom>
            <a:avLst/>
            <a:gdLst/>
            <a:ahLst/>
            <a:cxnLst/>
            <a:rect r="r" b="b" t="t" l="l"/>
            <a:pathLst>
              <a:path h="5567040" w="1234871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5578" y="7610762"/>
            <a:ext cx="2558677" cy="3674340"/>
          </a:xfrm>
          <a:custGeom>
            <a:avLst/>
            <a:gdLst/>
            <a:ahLst/>
            <a:cxnLst/>
            <a:rect r="r" b="b" t="t" l="l"/>
            <a:pathLst>
              <a:path h="3674340" w="2558677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41307" y="3694697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10264395" y="2716705"/>
            <a:ext cx="1500354" cy="5501297"/>
          </a:xfrm>
          <a:custGeom>
            <a:avLst/>
            <a:gdLst/>
            <a:ahLst/>
            <a:cxnLst/>
            <a:rect r="r" b="b" t="t" l="l"/>
            <a:pathLst>
              <a:path h="5501297" w="1500354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896452" y="7440726"/>
            <a:ext cx="4299126" cy="3032838"/>
          </a:xfrm>
          <a:custGeom>
            <a:avLst/>
            <a:gdLst/>
            <a:ahLst/>
            <a:cxnLst/>
            <a:rect r="r" b="b" t="t" l="l"/>
            <a:pathLst>
              <a:path h="3032838" w="4299126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6985" y="4405137"/>
            <a:ext cx="2681069" cy="3205626"/>
          </a:xfrm>
          <a:custGeom>
            <a:avLst/>
            <a:gdLst/>
            <a:ahLst/>
            <a:cxnLst/>
            <a:rect r="r" b="b" t="t" l="l"/>
            <a:pathLst>
              <a:path h="3205626" w="2681069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521" y="3539177"/>
            <a:ext cx="9817919" cy="5499814"/>
            <a:chOff x="0" y="0"/>
            <a:chExt cx="13090558" cy="73330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95275"/>
              <a:ext cx="13090558" cy="6124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0"/>
                </a:lnSpc>
              </a:pPr>
              <a:r>
                <a:rPr lang="en-US" sz="9101">
                  <a:solidFill>
                    <a:srgbClr val="002F15"/>
                  </a:solidFill>
                  <a:latin typeface="Sergio Trendy"/>
                </a:rPr>
                <a:t>Analyse de la qualité des produits alimentaires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57023"/>
              <a:ext cx="13090558" cy="67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002F15"/>
                  </a:solidFill>
                  <a:latin typeface="Garet"/>
                </a:rPr>
                <a:t>Marc Delefosse, Ziyan Chatmi, Benjamin Guélou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28429" y="-1088629"/>
            <a:ext cx="3821370" cy="3161315"/>
          </a:xfrm>
          <a:custGeom>
            <a:avLst/>
            <a:gdLst/>
            <a:ahLst/>
            <a:cxnLst/>
            <a:rect r="r" b="b" t="t" l="l"/>
            <a:pathLst>
              <a:path h="3161315" w="3821370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6383" y="6214128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0975" y="1230136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2" y="0"/>
                </a:lnTo>
                <a:lnTo>
                  <a:pt x="4434302" y="5156164"/>
                </a:lnTo>
                <a:lnTo>
                  <a:pt x="0" y="515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20578" y="1920045"/>
            <a:ext cx="7682945" cy="7849609"/>
            <a:chOff x="0" y="0"/>
            <a:chExt cx="1792156" cy="18310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13090" y="739598"/>
            <a:ext cx="1438753" cy="5105251"/>
          </a:xfrm>
          <a:custGeom>
            <a:avLst/>
            <a:gdLst/>
            <a:ahLst/>
            <a:cxnLst/>
            <a:rect r="r" b="b" t="t" l="l"/>
            <a:pathLst>
              <a:path h="5105251" w="1438753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13090" y="8140045"/>
            <a:ext cx="2269600" cy="3259217"/>
          </a:xfrm>
          <a:custGeom>
            <a:avLst/>
            <a:gdLst/>
            <a:ahLst/>
            <a:cxnLst/>
            <a:rect r="r" b="b" t="t" l="l"/>
            <a:pathLst>
              <a:path h="3259217" w="2269600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9129" y="1920045"/>
            <a:ext cx="7682945" cy="7849609"/>
            <a:chOff x="0" y="0"/>
            <a:chExt cx="1792156" cy="1831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20602" y="334786"/>
            <a:ext cx="931504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Ecoscore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6510" y="2299719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Les bons élèves...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1112" y="2299719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...et les mauvais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1225" y="3339849"/>
            <a:ext cx="4415036" cy="665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Belle-France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Franprix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Le Gaulois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U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Cora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Leader Price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Monoprix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Casino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Auchan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Carrefour</a:t>
            </a:r>
          </a:p>
          <a:p>
            <a:pPr algn="ctr">
              <a:lnSpc>
                <a:spcPts val="4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445354" y="3385925"/>
            <a:ext cx="4433392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C</a:t>
            </a:r>
            <a:r>
              <a:rPr lang="en-US" sz="4000" u="none">
                <a:solidFill>
                  <a:srgbClr val="FF3131"/>
                </a:solidFill>
                <a:latin typeface="Sergio Trendy"/>
              </a:rPr>
              <a:t>haral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Nestle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Thiriet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Picard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Carrefour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Auchan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Casino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Leader-price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Cora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0966" y="1277761"/>
            <a:ext cx="813067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Sergio Trendy"/>
              </a:rPr>
              <a:t>Parmi les grandes marques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5942" y="272381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2" y="0"/>
                </a:lnTo>
                <a:lnTo>
                  <a:pt x="4434302" y="5156164"/>
                </a:lnTo>
                <a:lnTo>
                  <a:pt x="0" y="515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03453" y="1608821"/>
            <a:ext cx="10681093" cy="8576802"/>
          </a:xfrm>
          <a:custGeom>
            <a:avLst/>
            <a:gdLst/>
            <a:ahLst/>
            <a:cxnLst/>
            <a:rect r="r" b="b" t="t" l="l"/>
            <a:pathLst>
              <a:path h="8576802" w="10681093">
                <a:moveTo>
                  <a:pt x="0" y="0"/>
                </a:moveTo>
                <a:lnTo>
                  <a:pt x="10681094" y="0"/>
                </a:lnTo>
                <a:lnTo>
                  <a:pt x="10681094" y="8576802"/>
                </a:lnTo>
                <a:lnTo>
                  <a:pt x="0" y="8576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404" y="329531"/>
            <a:ext cx="17628596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Sergio Trendy"/>
              </a:rPr>
              <a:t>Dans l'affichage de l'ecoscore, observe-t-on une différence entre les grandes marques, des petites ?</a:t>
            </a:r>
          </a:p>
          <a:p>
            <a:pPr>
              <a:lnSpc>
                <a:spcPts val="7702"/>
              </a:lnSpc>
            </a:pPr>
          </a:p>
          <a:p>
            <a:pPr>
              <a:lnSpc>
                <a:spcPts val="530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03093" y="9001125"/>
            <a:ext cx="198735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Et non!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9171">
            <a:off x="262177" y="4460817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1" y="0"/>
                </a:lnTo>
                <a:lnTo>
                  <a:pt x="4434301" y="5156165"/>
                </a:lnTo>
                <a:lnTo>
                  <a:pt x="0" y="515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306253">
            <a:off x="13776659" y="2119773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2" y="0"/>
                </a:lnTo>
                <a:lnTo>
                  <a:pt x="4434302" y="5156165"/>
                </a:lnTo>
                <a:lnTo>
                  <a:pt x="0" y="515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70749" y="1683570"/>
            <a:ext cx="11546502" cy="8427305"/>
          </a:xfrm>
          <a:custGeom>
            <a:avLst/>
            <a:gdLst/>
            <a:ahLst/>
            <a:cxnLst/>
            <a:rect r="r" b="b" t="t" l="l"/>
            <a:pathLst>
              <a:path h="8427305" w="11546502">
                <a:moveTo>
                  <a:pt x="0" y="0"/>
                </a:moveTo>
                <a:lnTo>
                  <a:pt x="11546502" y="0"/>
                </a:lnTo>
                <a:lnTo>
                  <a:pt x="11546502" y="8427305"/>
                </a:lnTo>
                <a:lnTo>
                  <a:pt x="0" y="84273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702" y="609600"/>
            <a:ext cx="1762859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00000"/>
                </a:solidFill>
                <a:latin typeface="Sergio Trendy"/>
              </a:rPr>
              <a:t>Répartition des ecoscores</a:t>
            </a:r>
          </a:p>
          <a:p>
            <a:pPr>
              <a:lnSpc>
                <a:spcPts val="530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6383" y="6214128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0975" y="1230136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2" y="0"/>
                </a:lnTo>
                <a:lnTo>
                  <a:pt x="4434302" y="5156164"/>
                </a:lnTo>
                <a:lnTo>
                  <a:pt x="0" y="515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20578" y="1920045"/>
            <a:ext cx="7682945" cy="7849609"/>
            <a:chOff x="0" y="0"/>
            <a:chExt cx="1792156" cy="18310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13090" y="739598"/>
            <a:ext cx="1438753" cy="5105251"/>
          </a:xfrm>
          <a:custGeom>
            <a:avLst/>
            <a:gdLst/>
            <a:ahLst/>
            <a:cxnLst/>
            <a:rect r="r" b="b" t="t" l="l"/>
            <a:pathLst>
              <a:path h="5105251" w="1438753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13090" y="8140045"/>
            <a:ext cx="2269600" cy="3259217"/>
          </a:xfrm>
          <a:custGeom>
            <a:avLst/>
            <a:gdLst/>
            <a:ahLst/>
            <a:cxnLst/>
            <a:rect r="r" b="b" t="t" l="l"/>
            <a:pathLst>
              <a:path h="3259217" w="2269600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9129" y="1920045"/>
            <a:ext cx="7682945" cy="7849609"/>
            <a:chOff x="0" y="0"/>
            <a:chExt cx="1792156" cy="1831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20602" y="334786"/>
            <a:ext cx="931504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Ecoscore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6510" y="2299719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Les bons élèves...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1112" y="2299719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...et les mauvais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9184" y="1287286"/>
            <a:ext cx="1465788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Sergio Trendy"/>
              </a:rPr>
              <a:t>Parmi les grandes marques et leur score moyen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0270" y="3229359"/>
            <a:ext cx="4983560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L</a:t>
            </a:r>
            <a:r>
              <a:rPr lang="en-US" sz="4000" u="none">
                <a:solidFill>
                  <a:srgbClr val="FF3131"/>
                </a:solidFill>
                <a:latin typeface="Sergio Trendy"/>
              </a:rPr>
              <a:t>indtt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Charal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Haribo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Myproteins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Maggi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Prozisi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Saint-Albyt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Milka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Palais des thés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FF3131"/>
                </a:solidFill>
                <a:latin typeface="Sergio Trendy"/>
              </a:rPr>
              <a:t>Hema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1338" y="3339849"/>
            <a:ext cx="8110736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Carrefour bio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U bio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Bio village marque repère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Belle-France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Grand-jury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Andros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Dia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Franprix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Bonneterre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>
                <a:solidFill>
                  <a:srgbClr val="85CE26"/>
                </a:solidFill>
                <a:latin typeface="Sergio Trendy"/>
              </a:rPr>
              <a:t>La vie claire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811" y="8400976"/>
            <a:ext cx="5657189" cy="2425520"/>
          </a:xfrm>
          <a:custGeom>
            <a:avLst/>
            <a:gdLst/>
            <a:ahLst/>
            <a:cxnLst/>
            <a:rect r="r" b="b" t="t" l="l"/>
            <a:pathLst>
              <a:path h="2425520" w="5657189">
                <a:moveTo>
                  <a:pt x="0" y="0"/>
                </a:moveTo>
                <a:lnTo>
                  <a:pt x="5657189" y="0"/>
                </a:lnTo>
                <a:lnTo>
                  <a:pt x="5657189" y="2425520"/>
                </a:lnTo>
                <a:lnTo>
                  <a:pt x="0" y="2425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31202" y="5143500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1180" y="1845818"/>
            <a:ext cx="15805639" cy="8102809"/>
          </a:xfrm>
          <a:custGeom>
            <a:avLst/>
            <a:gdLst/>
            <a:ahLst/>
            <a:cxnLst/>
            <a:rect r="r" b="b" t="t" l="l"/>
            <a:pathLst>
              <a:path h="8102809" w="15805639">
                <a:moveTo>
                  <a:pt x="0" y="0"/>
                </a:moveTo>
                <a:lnTo>
                  <a:pt x="15805640" y="0"/>
                </a:lnTo>
                <a:lnTo>
                  <a:pt x="15805640" y="8102809"/>
                </a:lnTo>
                <a:lnTo>
                  <a:pt x="0" y="8102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8548" y="438150"/>
            <a:ext cx="1754945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Sergio Trendy"/>
              </a:rPr>
              <a:t>Quelles sont les marques qui proposent essentiellement des produits biologiques 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6171" y="2426483"/>
            <a:ext cx="17372103" cy="7558318"/>
            <a:chOff x="0" y="0"/>
            <a:chExt cx="4877329" cy="21220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7329" cy="2122046"/>
            </a:xfrm>
            <a:custGeom>
              <a:avLst/>
              <a:gdLst/>
              <a:ahLst/>
              <a:cxnLst/>
              <a:rect r="r" b="b" t="t" l="l"/>
              <a:pathLst>
                <a:path h="2122046" w="4877329">
                  <a:moveTo>
                    <a:pt x="4752869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869" y="0"/>
                  </a:lnTo>
                  <a:cubicBezTo>
                    <a:pt x="4821449" y="0"/>
                    <a:pt x="4877329" y="55880"/>
                    <a:pt x="4877329" y="124460"/>
                  </a:cubicBezTo>
                  <a:lnTo>
                    <a:pt x="4877329" y="1997586"/>
                  </a:lnTo>
                  <a:cubicBezTo>
                    <a:pt x="4877329" y="2066166"/>
                    <a:pt x="4821449" y="2122046"/>
                    <a:pt x="4752869" y="212204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0409" y="2642451"/>
            <a:ext cx="8803870" cy="7173524"/>
          </a:xfrm>
          <a:custGeom>
            <a:avLst/>
            <a:gdLst/>
            <a:ahLst/>
            <a:cxnLst/>
            <a:rect r="r" b="b" t="t" l="l"/>
            <a:pathLst>
              <a:path h="7173524" w="8803870">
                <a:moveTo>
                  <a:pt x="0" y="0"/>
                </a:moveTo>
                <a:lnTo>
                  <a:pt x="8803870" y="0"/>
                </a:lnTo>
                <a:lnTo>
                  <a:pt x="8803870" y="7173523"/>
                </a:lnTo>
                <a:lnTo>
                  <a:pt x="0" y="7173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2276" y="631655"/>
            <a:ext cx="155859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Existe-t-il une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corrélation 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entre le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caractère bio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 et la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qualité nutritionnelle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 des produits?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66899" y="2934331"/>
            <a:ext cx="468649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p-value = 7,48e-28</a:t>
            </a:r>
          </a:p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donc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Test significatif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22222" y="5673553"/>
            <a:ext cx="8789754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Sergio Trendy"/>
              </a:rPr>
              <a:t>On observe  une incidence entre le caractère bio d'un produit et son nutriscore, notamment dans les nutriscores extrêmes (A &amp; E)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6171" y="2426483"/>
            <a:ext cx="17372103" cy="7558318"/>
            <a:chOff x="0" y="0"/>
            <a:chExt cx="4877329" cy="21220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7329" cy="2122046"/>
            </a:xfrm>
            <a:custGeom>
              <a:avLst/>
              <a:gdLst/>
              <a:ahLst/>
              <a:cxnLst/>
              <a:rect r="r" b="b" t="t" l="l"/>
              <a:pathLst>
                <a:path h="2122046" w="4877329">
                  <a:moveTo>
                    <a:pt x="4752869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869" y="0"/>
                  </a:lnTo>
                  <a:cubicBezTo>
                    <a:pt x="4821449" y="0"/>
                    <a:pt x="4877329" y="55880"/>
                    <a:pt x="4877329" y="124460"/>
                  </a:cubicBezTo>
                  <a:lnTo>
                    <a:pt x="4877329" y="1997586"/>
                  </a:lnTo>
                  <a:cubicBezTo>
                    <a:pt x="4877329" y="2066166"/>
                    <a:pt x="4821449" y="2122046"/>
                    <a:pt x="4752869" y="212204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7815" y="2507788"/>
            <a:ext cx="8829449" cy="7395709"/>
          </a:xfrm>
          <a:custGeom>
            <a:avLst/>
            <a:gdLst/>
            <a:ahLst/>
            <a:cxnLst/>
            <a:rect r="r" b="b" t="t" l="l"/>
            <a:pathLst>
              <a:path h="7395709" w="8829449">
                <a:moveTo>
                  <a:pt x="0" y="0"/>
                </a:moveTo>
                <a:lnTo>
                  <a:pt x="8829449" y="0"/>
                </a:lnTo>
                <a:lnTo>
                  <a:pt x="8829449" y="7395709"/>
                </a:lnTo>
                <a:lnTo>
                  <a:pt x="0" y="739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2276" y="631655"/>
            <a:ext cx="155859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Existe-t-il une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corrélation 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entre le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caractère bio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 et l'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aspect environnemental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 des produits?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52" y="3249889"/>
            <a:ext cx="442476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P-value = 0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donc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Test significatif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 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65109" y="6243742"/>
            <a:ext cx="9322891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Sergio Trendy"/>
              </a:rPr>
              <a:t>On observe qu'un produit bio sera plus souvent en nutriscore a</a:t>
            </a:r>
          </a:p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Sergio Trendy"/>
              </a:rPr>
              <a:t>&amp;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Sergio Trendy"/>
              </a:rPr>
              <a:t>Un produit non-bio a plus de chances d'avoir un nutriscore c,d,e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6171" y="2426483"/>
            <a:ext cx="17372103" cy="7558318"/>
            <a:chOff x="0" y="0"/>
            <a:chExt cx="4877329" cy="2122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77329" cy="2122046"/>
            </a:xfrm>
            <a:custGeom>
              <a:avLst/>
              <a:gdLst/>
              <a:ahLst/>
              <a:cxnLst/>
              <a:rect r="r" b="b" t="t" l="l"/>
              <a:pathLst>
                <a:path h="2122046" w="4877329">
                  <a:moveTo>
                    <a:pt x="4752869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869" y="0"/>
                  </a:lnTo>
                  <a:cubicBezTo>
                    <a:pt x="4821449" y="0"/>
                    <a:pt x="4877329" y="55880"/>
                    <a:pt x="4877329" y="124460"/>
                  </a:cubicBezTo>
                  <a:lnTo>
                    <a:pt x="4877329" y="1997586"/>
                  </a:lnTo>
                  <a:cubicBezTo>
                    <a:pt x="4877329" y="2066166"/>
                    <a:pt x="4821449" y="2122046"/>
                    <a:pt x="4752869" y="212204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35426" y="454808"/>
            <a:ext cx="1655257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Existe-t-il une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corrélation 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entre </a:t>
            </a: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3131"/>
                </a:solidFill>
                <a:latin typeface="Sergio Trendy"/>
              </a:rPr>
              <a:t>l'aspect environnemental 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et la </a:t>
            </a:r>
            <a:r>
              <a:rPr lang="en-US" sz="4499">
                <a:solidFill>
                  <a:srgbClr val="FF3131"/>
                </a:solidFill>
                <a:latin typeface="Sergio Trendy"/>
              </a:rPr>
              <a:t>qualité nutritionnelle</a:t>
            </a:r>
            <a:r>
              <a:rPr lang="en-US" sz="4499">
                <a:solidFill>
                  <a:srgbClr val="002F15"/>
                </a:solidFill>
                <a:latin typeface="Sergio Trendy"/>
              </a:rPr>
              <a:t> des produits?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6317" y="2771097"/>
            <a:ext cx="8716718" cy="6869091"/>
          </a:xfrm>
          <a:custGeom>
            <a:avLst/>
            <a:gdLst/>
            <a:ahLst/>
            <a:cxnLst/>
            <a:rect r="r" b="b" t="t" l="l"/>
            <a:pathLst>
              <a:path h="6869091" w="8716718">
                <a:moveTo>
                  <a:pt x="0" y="0"/>
                </a:moveTo>
                <a:lnTo>
                  <a:pt x="8716717" y="0"/>
                </a:lnTo>
                <a:lnTo>
                  <a:pt x="8716717" y="6869091"/>
                </a:lnTo>
                <a:lnTo>
                  <a:pt x="0" y="686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53381" y="2934331"/>
            <a:ext cx="4313535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p-value = 0</a:t>
            </a:r>
          </a:p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donc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Sergio Trendy"/>
              </a:rPr>
              <a:t>Test significatif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1196" y="5067300"/>
            <a:ext cx="8037078" cy="52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  <a:r>
              <a:rPr lang="en-US" sz="3400" u="none">
                <a:solidFill>
                  <a:srgbClr val="000000"/>
                </a:solidFill>
                <a:latin typeface="Sergio Trendy"/>
              </a:rPr>
              <a:t>Forte corrélation entre l'ecoscore et le nutriscore, plus particulièrement pour les notes "extrêmes"</a:t>
            </a:r>
          </a:p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 u="none">
                <a:solidFill>
                  <a:srgbClr val="000000"/>
                </a:solidFill>
                <a:latin typeface="Sergio Trendy"/>
              </a:rPr>
              <a:t>&amp;</a:t>
            </a:r>
          </a:p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  <a:r>
              <a:rPr lang="en-US" sz="3400" u="none">
                <a:solidFill>
                  <a:srgbClr val="000000"/>
                </a:solidFill>
                <a:latin typeface="Sergio Trendy"/>
              </a:rPr>
              <a:t>Les f</a:t>
            </a:r>
            <a:r>
              <a:rPr lang="en-US" sz="3400" u="none">
                <a:solidFill>
                  <a:srgbClr val="000000"/>
                </a:solidFill>
                <a:latin typeface="Sergio Trendy"/>
              </a:rPr>
              <a:t>ruits et légumes importés  peuvent expliquer la présence notable d'un ecoscore 'e' ou 'd' alors que le nutriscore sera de 'a'</a:t>
            </a:r>
          </a:p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8625"/>
            <a:ext cx="1655257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2F15"/>
                </a:solidFill>
                <a:latin typeface="Sergio Trendy"/>
              </a:rPr>
              <a:t>Pour conclure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15074" y="2427679"/>
            <a:ext cx="10133833" cy="7708067"/>
          </a:xfrm>
          <a:custGeom>
            <a:avLst/>
            <a:gdLst/>
            <a:ahLst/>
            <a:cxnLst/>
            <a:rect r="r" b="b" t="t" l="l"/>
            <a:pathLst>
              <a:path h="7708067" w="10133833">
                <a:moveTo>
                  <a:pt x="0" y="0"/>
                </a:moveTo>
                <a:lnTo>
                  <a:pt x="10133833" y="0"/>
                </a:lnTo>
                <a:lnTo>
                  <a:pt x="10133833" y="7708067"/>
                </a:lnTo>
                <a:lnTo>
                  <a:pt x="0" y="7708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81" r="0" b="-98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5935" y="1484704"/>
            <a:ext cx="1655257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FFFFFF"/>
                </a:solidFill>
                <a:latin typeface="Sergio Trendy"/>
              </a:rPr>
              <a:t>Des marques à privilégier...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500708"/>
            <a:ext cx="6837759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Discrétisation des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écoscores et nutriscores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a = 0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b = 1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c = 2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d = 3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e = 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625"/>
            <a:ext cx="1655257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2F15"/>
                </a:solidFill>
                <a:latin typeface="Sergio Trendy"/>
              </a:rPr>
              <a:t>Pour conclure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59230" y="2427679"/>
            <a:ext cx="9910489" cy="7804772"/>
          </a:xfrm>
          <a:custGeom>
            <a:avLst/>
            <a:gdLst/>
            <a:ahLst/>
            <a:cxnLst/>
            <a:rect r="r" b="b" t="t" l="l"/>
            <a:pathLst>
              <a:path h="7804772" w="9910489">
                <a:moveTo>
                  <a:pt x="0" y="0"/>
                </a:moveTo>
                <a:lnTo>
                  <a:pt x="9910489" y="0"/>
                </a:lnTo>
                <a:lnTo>
                  <a:pt x="9910489" y="7804772"/>
                </a:lnTo>
                <a:lnTo>
                  <a:pt x="0" y="7804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5935" y="1484704"/>
            <a:ext cx="1655257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FFFFFF"/>
                </a:solidFill>
                <a:latin typeface="Sergio Trendy"/>
              </a:rPr>
              <a:t>... et des marques à éviter...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131" y="5122552"/>
            <a:ext cx="6837759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Discrétisation des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écoscores et nutriscores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a = 0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b = 1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c = 2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d = 3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Sergio Trendy"/>
              </a:rPr>
              <a:t>e =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4073" y="295025"/>
            <a:ext cx="4369597" cy="3082552"/>
          </a:xfrm>
          <a:custGeom>
            <a:avLst/>
            <a:gdLst/>
            <a:ahLst/>
            <a:cxnLst/>
            <a:rect r="r" b="b" t="t" l="l"/>
            <a:pathLst>
              <a:path h="3082552" w="4369597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39318" y="-581233"/>
            <a:ext cx="3192630" cy="4200829"/>
          </a:xfrm>
          <a:custGeom>
            <a:avLst/>
            <a:gdLst/>
            <a:ahLst/>
            <a:cxnLst/>
            <a:rect r="r" b="b" t="t" l="l"/>
            <a:pathLst>
              <a:path h="4200829" w="3192630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857" y="623832"/>
            <a:ext cx="1039112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 Italics"/>
              </a:rPr>
              <a:t>Préambule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7765" y="2651263"/>
            <a:ext cx="15392470" cy="718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Sergio Trendy"/>
              </a:rPr>
              <a:t>Dans cette étude :</a:t>
            </a:r>
          </a:p>
          <a:p>
            <a:pPr algn="ctr" marL="1021760" indent="-510880" lvl="1">
              <a:lnSpc>
                <a:spcPts val="5679"/>
              </a:lnSpc>
              <a:buFont typeface="Arial"/>
              <a:buChar char="•"/>
            </a:pPr>
            <a:r>
              <a:rPr lang="en-US" sz="4732">
                <a:solidFill>
                  <a:srgbClr val="002F15"/>
                </a:solidFill>
                <a:latin typeface="Sergio Trendy"/>
              </a:rPr>
              <a:t>Le nutriscore est l'indice de référence pour la qualité nutritionnelle</a:t>
            </a:r>
          </a:p>
          <a:p>
            <a:pPr algn="ctr">
              <a:lnSpc>
                <a:spcPts val="5679"/>
              </a:lnSpc>
            </a:pPr>
          </a:p>
          <a:p>
            <a:pPr algn="ctr" marL="1021760" indent="-510880" lvl="1">
              <a:lnSpc>
                <a:spcPts val="5679"/>
              </a:lnSpc>
              <a:buFont typeface="Arial"/>
              <a:buChar char="•"/>
            </a:pPr>
            <a:r>
              <a:rPr lang="en-US" sz="4732">
                <a:solidFill>
                  <a:srgbClr val="002F15"/>
                </a:solidFill>
                <a:latin typeface="Sergio Trendy"/>
              </a:rPr>
              <a:t>l'écoscore est l'indice de référence pour l'impact environnemental</a:t>
            </a:r>
          </a:p>
          <a:p>
            <a:pPr algn="ctr">
              <a:lnSpc>
                <a:spcPts val="5679"/>
              </a:lnSpc>
            </a:pPr>
          </a:p>
          <a:p>
            <a:pPr algn="ctr" marL="1021760" indent="-510880" lvl="1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732">
                <a:solidFill>
                  <a:srgbClr val="002F15"/>
                </a:solidFill>
                <a:latin typeface="Sergio Trendy"/>
              </a:rPr>
              <a:t>Un seuil a été fixé à 500 produits minimum pour qu'une marque soit considérée comme un grande marque</a:t>
            </a:r>
            <a:r>
              <a:rPr lang="en-US" sz="4732">
                <a:solidFill>
                  <a:srgbClr val="002F15"/>
                </a:solidFill>
                <a:latin typeface="Sergio Trendy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1433" y="815965"/>
            <a:ext cx="2161499" cy="2584400"/>
          </a:xfrm>
          <a:custGeom>
            <a:avLst/>
            <a:gdLst/>
            <a:ahLst/>
            <a:cxnLst/>
            <a:rect r="r" b="b" t="t" l="l"/>
            <a:pathLst>
              <a:path h="2584400" w="2161499">
                <a:moveTo>
                  <a:pt x="0" y="0"/>
                </a:moveTo>
                <a:lnTo>
                  <a:pt x="2161498" y="0"/>
                </a:lnTo>
                <a:lnTo>
                  <a:pt x="2161498" y="2584400"/>
                </a:lnTo>
                <a:lnTo>
                  <a:pt x="0" y="258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1903" y="968270"/>
            <a:ext cx="3203484" cy="2254088"/>
          </a:xfrm>
          <a:custGeom>
            <a:avLst/>
            <a:gdLst/>
            <a:ahLst/>
            <a:cxnLst/>
            <a:rect r="r" b="b" t="t" l="l"/>
            <a:pathLst>
              <a:path h="2254088" w="3203484">
                <a:moveTo>
                  <a:pt x="0" y="0"/>
                </a:moveTo>
                <a:lnTo>
                  <a:pt x="3203484" y="0"/>
                </a:lnTo>
                <a:lnTo>
                  <a:pt x="3203484" y="2254088"/>
                </a:lnTo>
                <a:lnTo>
                  <a:pt x="0" y="2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9019" y="3967178"/>
            <a:ext cx="1829252" cy="2626864"/>
          </a:xfrm>
          <a:custGeom>
            <a:avLst/>
            <a:gdLst/>
            <a:ahLst/>
            <a:cxnLst/>
            <a:rect r="r" b="b" t="t" l="l"/>
            <a:pathLst>
              <a:path h="2626864" w="1829252">
                <a:moveTo>
                  <a:pt x="0" y="0"/>
                </a:moveTo>
                <a:lnTo>
                  <a:pt x="1829252" y="0"/>
                </a:lnTo>
                <a:lnTo>
                  <a:pt x="1829252" y="2626864"/>
                </a:lnTo>
                <a:lnTo>
                  <a:pt x="0" y="2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7349" y="3034198"/>
            <a:ext cx="820356" cy="3698328"/>
          </a:xfrm>
          <a:custGeom>
            <a:avLst/>
            <a:gdLst/>
            <a:ahLst/>
            <a:cxnLst/>
            <a:rect r="r" b="b" t="t" l="l"/>
            <a:pathLst>
              <a:path h="3698328" w="820356">
                <a:moveTo>
                  <a:pt x="0" y="0"/>
                </a:moveTo>
                <a:lnTo>
                  <a:pt x="820356" y="0"/>
                </a:lnTo>
                <a:lnTo>
                  <a:pt x="820356" y="3698328"/>
                </a:lnTo>
                <a:lnTo>
                  <a:pt x="0" y="369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9651" y="1013893"/>
            <a:ext cx="1249690" cy="2545665"/>
          </a:xfrm>
          <a:custGeom>
            <a:avLst/>
            <a:gdLst/>
            <a:ahLst/>
            <a:cxnLst/>
            <a:rect r="r" b="b" t="t" l="l"/>
            <a:pathLst>
              <a:path h="2545665" w="1249690">
                <a:moveTo>
                  <a:pt x="0" y="0"/>
                </a:moveTo>
                <a:lnTo>
                  <a:pt x="1249690" y="0"/>
                </a:lnTo>
                <a:lnTo>
                  <a:pt x="1249690" y="2545666"/>
                </a:lnTo>
                <a:lnTo>
                  <a:pt x="0" y="2545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11822" y="3967178"/>
            <a:ext cx="2765348" cy="2765348"/>
          </a:xfrm>
          <a:custGeom>
            <a:avLst/>
            <a:gdLst/>
            <a:ahLst/>
            <a:cxnLst/>
            <a:rect r="r" b="b" t="t" l="l"/>
            <a:pathLst>
              <a:path h="2765348" w="2765348">
                <a:moveTo>
                  <a:pt x="0" y="0"/>
                </a:moveTo>
                <a:lnTo>
                  <a:pt x="2765348" y="0"/>
                </a:lnTo>
                <a:lnTo>
                  <a:pt x="2765348" y="2765348"/>
                </a:lnTo>
                <a:lnTo>
                  <a:pt x="0" y="2765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0624574" y="5934651"/>
            <a:ext cx="1843075" cy="4804224"/>
          </a:xfrm>
          <a:custGeom>
            <a:avLst/>
            <a:gdLst/>
            <a:ahLst/>
            <a:cxnLst/>
            <a:rect r="r" b="b" t="t" l="l"/>
            <a:pathLst>
              <a:path h="4804224" w="1843075">
                <a:moveTo>
                  <a:pt x="0" y="0"/>
                </a:moveTo>
                <a:lnTo>
                  <a:pt x="1843075" y="0"/>
                </a:lnTo>
                <a:lnTo>
                  <a:pt x="1843075" y="4804223"/>
                </a:lnTo>
                <a:lnTo>
                  <a:pt x="0" y="48042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15387" y="3752226"/>
            <a:ext cx="900480" cy="3195252"/>
          </a:xfrm>
          <a:custGeom>
            <a:avLst/>
            <a:gdLst/>
            <a:ahLst/>
            <a:cxnLst/>
            <a:rect r="r" b="b" t="t" l="l"/>
            <a:pathLst>
              <a:path h="3195252" w="900480">
                <a:moveTo>
                  <a:pt x="0" y="0"/>
                </a:moveTo>
                <a:lnTo>
                  <a:pt x="900480" y="0"/>
                </a:lnTo>
                <a:lnTo>
                  <a:pt x="900480" y="3195252"/>
                </a:lnTo>
                <a:lnTo>
                  <a:pt x="0" y="3195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392426" y="7163461"/>
            <a:ext cx="2969488" cy="2094839"/>
          </a:xfrm>
          <a:custGeom>
            <a:avLst/>
            <a:gdLst/>
            <a:ahLst/>
            <a:cxnLst/>
            <a:rect r="r" b="b" t="t" l="l"/>
            <a:pathLst>
              <a:path h="2094839" w="2969488">
                <a:moveTo>
                  <a:pt x="2969488" y="0"/>
                </a:moveTo>
                <a:lnTo>
                  <a:pt x="0" y="0"/>
                </a:lnTo>
                <a:lnTo>
                  <a:pt x="0" y="2094839"/>
                </a:lnTo>
                <a:lnTo>
                  <a:pt x="2969488" y="2094839"/>
                </a:lnTo>
                <a:lnTo>
                  <a:pt x="296948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95276" y="4586287"/>
            <a:ext cx="50591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002F15"/>
                </a:solidFill>
                <a:latin typeface="Sergio Trendy"/>
              </a:rPr>
              <a:t>MERCI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4073" y="295025"/>
            <a:ext cx="4369597" cy="3082552"/>
          </a:xfrm>
          <a:custGeom>
            <a:avLst/>
            <a:gdLst/>
            <a:ahLst/>
            <a:cxnLst/>
            <a:rect r="r" b="b" t="t" l="l"/>
            <a:pathLst>
              <a:path h="3082552" w="4369597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39318" y="-581233"/>
            <a:ext cx="3192630" cy="4200829"/>
          </a:xfrm>
          <a:custGeom>
            <a:avLst/>
            <a:gdLst/>
            <a:ahLst/>
            <a:cxnLst/>
            <a:rect r="r" b="b" t="t" l="l"/>
            <a:pathLst>
              <a:path h="4200829" w="3192630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841" y="2213781"/>
            <a:ext cx="10200354" cy="7729461"/>
          </a:xfrm>
          <a:custGeom>
            <a:avLst/>
            <a:gdLst/>
            <a:ahLst/>
            <a:cxnLst/>
            <a:rect r="r" b="b" t="t" l="l"/>
            <a:pathLst>
              <a:path h="7729461" w="10200354">
                <a:moveTo>
                  <a:pt x="0" y="0"/>
                </a:moveTo>
                <a:lnTo>
                  <a:pt x="10200355" y="0"/>
                </a:lnTo>
                <a:lnTo>
                  <a:pt x="10200355" y="7729461"/>
                </a:lnTo>
                <a:lnTo>
                  <a:pt x="0" y="7729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3832"/>
            <a:ext cx="1039112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NUTRISCORE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5196" y="5714819"/>
            <a:ext cx="730196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sz="4177">
                <a:solidFill>
                  <a:srgbClr val="002F15"/>
                </a:solidFill>
                <a:latin typeface="Sergio Trendy"/>
              </a:rPr>
              <a:t>36 % des produits recensés ont un nutriscore</a:t>
            </a:r>
          </a:p>
          <a:p>
            <a:pPr algn="ctr">
              <a:lnSpc>
                <a:spcPts val="1772"/>
              </a:lnSpc>
            </a:pPr>
          </a:p>
          <a:p>
            <a:pPr algn="ctr">
              <a:lnSpc>
                <a:spcPts val="17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1376" y="5804562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20578" y="2437391"/>
            <a:ext cx="7682945" cy="7849609"/>
            <a:chOff x="0" y="0"/>
            <a:chExt cx="1792156" cy="1831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13090" y="739598"/>
            <a:ext cx="1438753" cy="5105251"/>
          </a:xfrm>
          <a:custGeom>
            <a:avLst/>
            <a:gdLst/>
            <a:ahLst/>
            <a:cxnLst/>
            <a:rect r="r" b="b" t="t" l="l"/>
            <a:pathLst>
              <a:path h="5105251" w="1438753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437391"/>
            <a:ext cx="7682945" cy="7849609"/>
            <a:chOff x="0" y="0"/>
            <a:chExt cx="1792156" cy="18310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2156" cy="1831033"/>
            </a:xfrm>
            <a:custGeom>
              <a:avLst/>
              <a:gdLst/>
              <a:ahLst/>
              <a:cxnLst/>
              <a:rect r="r" b="b" t="t" l="l"/>
              <a:pathLst>
                <a:path h="1831033" w="1792156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756614" y="-2616493"/>
            <a:ext cx="2269600" cy="3259217"/>
          </a:xfrm>
          <a:custGeom>
            <a:avLst/>
            <a:gdLst/>
            <a:ahLst/>
            <a:cxnLst/>
            <a:rect r="r" b="b" t="t" l="l"/>
            <a:pathLst>
              <a:path h="3259217" w="2269600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17203" y="6533331"/>
            <a:ext cx="3215008" cy="3844032"/>
          </a:xfrm>
          <a:custGeom>
            <a:avLst/>
            <a:gdLst/>
            <a:ahLst/>
            <a:cxnLst/>
            <a:rect r="r" b="b" t="t" l="l"/>
            <a:pathLst>
              <a:path h="3844032" w="3215008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20602" y="334786"/>
            <a:ext cx="931504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Nutriscore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3644" y="2550226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Les bons élèves...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5093" y="2550226"/>
            <a:ext cx="637391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002F15"/>
                </a:solidFill>
                <a:latin typeface="Sergio Trendy"/>
              </a:rPr>
              <a:t>...et les mauvais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3155" y="1268236"/>
            <a:ext cx="1693484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>
                <a:solidFill>
                  <a:srgbClr val="002F15"/>
                </a:solidFill>
                <a:latin typeface="Sergio Trendy"/>
              </a:rPr>
              <a:t>Parmi les 75 marques de plus de 500 produits,  classées par proportion  d'affichage du nutriscore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5512" y="3454074"/>
            <a:ext cx="7470180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U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Belle-France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Carrefour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La nouvelle agriculture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Monique Ranou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Picard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U_bio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Franprix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Labeyrie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85CE26"/>
                </a:solidFill>
                <a:latin typeface="Sergio Trendy"/>
              </a:rPr>
              <a:t>Grand jury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1292" y="3532956"/>
            <a:ext cx="5141516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Nestlé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Charal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Haribo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Bio-village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Hema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Prozis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Myprotein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Maggi</a:t>
            </a:r>
          </a:p>
          <a:p>
            <a:pPr algn="ctr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Ducro</a:t>
            </a:r>
          </a:p>
          <a:p>
            <a:pPr algn="ctr" marL="863603" indent="-431801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3131"/>
                </a:solidFill>
                <a:latin typeface="Sergio Trendy"/>
              </a:rPr>
              <a:t>Palais des Thés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4073" y="295025"/>
            <a:ext cx="4369597" cy="3082552"/>
          </a:xfrm>
          <a:custGeom>
            <a:avLst/>
            <a:gdLst/>
            <a:ahLst/>
            <a:cxnLst/>
            <a:rect r="r" b="b" t="t" l="l"/>
            <a:pathLst>
              <a:path h="3082552" w="4369597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39318" y="-581233"/>
            <a:ext cx="3192630" cy="4200829"/>
          </a:xfrm>
          <a:custGeom>
            <a:avLst/>
            <a:gdLst/>
            <a:ahLst/>
            <a:cxnLst/>
            <a:rect r="r" b="b" t="t" l="l"/>
            <a:pathLst>
              <a:path h="4200829" w="3192630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9381" y="781146"/>
            <a:ext cx="12636548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Additifs nocifs </a:t>
            </a:r>
          </a:p>
          <a:p>
            <a:pPr>
              <a:lnSpc>
                <a:spcPts val="7702"/>
              </a:lnSpc>
            </a:pPr>
            <a:r>
              <a:rPr lang="en-US" sz="6418">
                <a:solidFill>
                  <a:srgbClr val="FFFFFF"/>
                </a:solidFill>
                <a:latin typeface="Sergio Trendy"/>
              </a:rPr>
              <a:t>Les marques que l'on déconseille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9381" y="4283768"/>
            <a:ext cx="5731693" cy="612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S</a:t>
            </a:r>
            <a:r>
              <a:rPr lang="en-US" sz="4500">
                <a:solidFill>
                  <a:srgbClr val="000000"/>
                </a:solidFill>
                <a:latin typeface="Sergio Trendy"/>
              </a:rPr>
              <a:t>odastream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Nestle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A-rom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Dove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Nestle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Schweppes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Freeway</a:t>
            </a:r>
          </a:p>
          <a:p>
            <a:pPr algn="ctr" marL="971550" indent="-485775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Steff Fruiss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17760" y="4283768"/>
            <a:ext cx="4948139" cy="612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Ec</a:t>
            </a:r>
            <a:r>
              <a:rPr lang="en-US" sz="4500">
                <a:solidFill>
                  <a:srgbClr val="000000"/>
                </a:solidFill>
                <a:latin typeface="Sergio Trendy"/>
              </a:rPr>
              <a:t>o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Leader Price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Cora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Leclerc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Carrefour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Auchan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Lucien</a:t>
            </a:r>
          </a:p>
          <a:p>
            <a:pPr algn="ctr" marL="971552" indent="-485776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Sergio Trendy"/>
              </a:rPr>
              <a:t> Georgelin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4907" y="2215481"/>
            <a:ext cx="12701838" cy="7783947"/>
          </a:xfrm>
          <a:custGeom>
            <a:avLst/>
            <a:gdLst/>
            <a:ahLst/>
            <a:cxnLst/>
            <a:rect r="r" b="b" t="t" l="l"/>
            <a:pathLst>
              <a:path h="7783947" w="12701838">
                <a:moveTo>
                  <a:pt x="0" y="0"/>
                </a:moveTo>
                <a:lnTo>
                  <a:pt x="12701838" y="0"/>
                </a:lnTo>
                <a:lnTo>
                  <a:pt x="12701838" y="7783946"/>
                </a:lnTo>
                <a:lnTo>
                  <a:pt x="0" y="7783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6246" y="348581"/>
            <a:ext cx="1187550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Impact environnemental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20131"/>
            <a:ext cx="1700701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FFFFFF"/>
                </a:solidFill>
                <a:latin typeface="Sergio Trendy"/>
              </a:rPr>
              <a:t>Les marques les plus transparetes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9834" y="2215481"/>
            <a:ext cx="12548332" cy="7991306"/>
          </a:xfrm>
          <a:custGeom>
            <a:avLst/>
            <a:gdLst/>
            <a:ahLst/>
            <a:cxnLst/>
            <a:rect r="r" b="b" t="t" l="l"/>
            <a:pathLst>
              <a:path h="7991306" w="12548332">
                <a:moveTo>
                  <a:pt x="0" y="0"/>
                </a:moveTo>
                <a:lnTo>
                  <a:pt x="12548332" y="0"/>
                </a:lnTo>
                <a:lnTo>
                  <a:pt x="12548332" y="7991306"/>
                </a:lnTo>
                <a:lnTo>
                  <a:pt x="0" y="799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6246" y="348581"/>
            <a:ext cx="1187550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Impact environnemental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381" y="1320131"/>
            <a:ext cx="1147537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FFFFFF"/>
                </a:solidFill>
                <a:latin typeface="Sergio Trendy"/>
              </a:rPr>
              <a:t>Les meilleures marques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5942" y="272381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2" y="0"/>
                </a:lnTo>
                <a:lnTo>
                  <a:pt x="4434302" y="5156164"/>
                </a:lnTo>
                <a:lnTo>
                  <a:pt x="0" y="515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9647" y="2289240"/>
            <a:ext cx="13053470" cy="7916585"/>
          </a:xfrm>
          <a:custGeom>
            <a:avLst/>
            <a:gdLst/>
            <a:ahLst/>
            <a:cxnLst/>
            <a:rect r="r" b="b" t="t" l="l"/>
            <a:pathLst>
              <a:path h="7916585" w="13053470">
                <a:moveTo>
                  <a:pt x="0" y="0"/>
                </a:moveTo>
                <a:lnTo>
                  <a:pt x="13053470" y="0"/>
                </a:lnTo>
                <a:lnTo>
                  <a:pt x="13053470" y="7916585"/>
                </a:lnTo>
                <a:lnTo>
                  <a:pt x="0" y="7916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4907" y="348581"/>
            <a:ext cx="1187550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Impact environnemental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17744" y="1320131"/>
            <a:ext cx="1147537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FFFFFF"/>
                </a:solidFill>
                <a:latin typeface="Sergio Trendy"/>
              </a:rPr>
              <a:t>Les pires marques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521608" y="2575063"/>
            <a:ext cx="4521608" cy="3322159"/>
          </a:xfrm>
          <a:custGeom>
            <a:avLst/>
            <a:gdLst/>
            <a:ahLst/>
            <a:cxnLst/>
            <a:rect r="r" b="b" t="t" l="l"/>
            <a:pathLst>
              <a:path h="3322159" w="4521608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78021">
            <a:off x="14423362" y="3896556"/>
            <a:ext cx="4434302" cy="5156165"/>
          </a:xfrm>
          <a:custGeom>
            <a:avLst/>
            <a:gdLst/>
            <a:ahLst/>
            <a:cxnLst/>
            <a:rect r="r" b="b" t="t" l="l"/>
            <a:pathLst>
              <a:path h="5156165" w="4434302">
                <a:moveTo>
                  <a:pt x="0" y="0"/>
                </a:moveTo>
                <a:lnTo>
                  <a:pt x="4434301" y="0"/>
                </a:lnTo>
                <a:lnTo>
                  <a:pt x="4434301" y="5156165"/>
                </a:lnTo>
                <a:lnTo>
                  <a:pt x="0" y="515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84907" cy="4114800"/>
          </a:xfrm>
          <a:custGeom>
            <a:avLst/>
            <a:gdLst/>
            <a:ahLst/>
            <a:cxnLst/>
            <a:rect r="r" b="b" t="t" l="l"/>
            <a:pathLst>
              <a:path h="4114800" w="2684907">
                <a:moveTo>
                  <a:pt x="0" y="0"/>
                </a:moveTo>
                <a:lnTo>
                  <a:pt x="2684907" y="0"/>
                </a:lnTo>
                <a:lnTo>
                  <a:pt x="2684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6149" y="2149530"/>
            <a:ext cx="13095702" cy="8137470"/>
          </a:xfrm>
          <a:custGeom>
            <a:avLst/>
            <a:gdLst/>
            <a:ahLst/>
            <a:cxnLst/>
            <a:rect r="r" b="b" t="t" l="l"/>
            <a:pathLst>
              <a:path h="8137470" w="13095702">
                <a:moveTo>
                  <a:pt x="0" y="0"/>
                </a:moveTo>
                <a:lnTo>
                  <a:pt x="13095702" y="0"/>
                </a:lnTo>
                <a:lnTo>
                  <a:pt x="13095702" y="8137470"/>
                </a:lnTo>
                <a:lnTo>
                  <a:pt x="0" y="81374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4907" y="348581"/>
            <a:ext cx="1187550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002F15"/>
                </a:solidFill>
                <a:latin typeface="Sergio Trendy"/>
              </a:rPr>
              <a:t>Impact environnemental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23323" y="1162050"/>
            <a:ext cx="1147537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2"/>
              </a:lnSpc>
            </a:pPr>
            <a:r>
              <a:rPr lang="en-US" sz="6418">
                <a:solidFill>
                  <a:srgbClr val="FFFFFF"/>
                </a:solidFill>
                <a:latin typeface="Sergio Trendy"/>
              </a:rPr>
              <a:t>Les pires marques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DAFnp3k2yJA</dc:identifier>
  <dcterms:modified xsi:type="dcterms:W3CDTF">2011-08-01T06:04:30Z</dcterms:modified>
  <cp:revision>1</cp:revision>
  <dc:title>Analyse de la qualité des produits alimentaires</dc:title>
</cp:coreProperties>
</file>